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4"/><Relationship Target="../media/image00.png" Type="http://schemas.openxmlformats.org/officeDocument/2006/relationships/image" Id="rId3"/><Relationship Target="../media/image18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00.png" Type="http://schemas.openxmlformats.org/officeDocument/2006/relationships/image" Id="rId3"/><Relationship Target="../media/image21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4"/><Relationship Target="../media/image00.pn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4"/><Relationship Target="../media/image00.pn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0.png" Type="http://schemas.openxmlformats.org/officeDocument/2006/relationships/image" Id="rId3"/><Relationship Target="../media/image08.png" Type="http://schemas.openxmlformats.org/officeDocument/2006/relationships/image" Id="rId9"/><Relationship Target="../media/image07.png" Type="http://schemas.openxmlformats.org/officeDocument/2006/relationships/image" Id="rId6"/><Relationship Target="../media/image09.png" Type="http://schemas.openxmlformats.org/officeDocument/2006/relationships/image" Id="rId5"/><Relationship Target="../media/image04.png" Type="http://schemas.openxmlformats.org/officeDocument/2006/relationships/image" Id="rId8"/><Relationship Target="../media/image01.pn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jpg" Type="http://schemas.openxmlformats.org/officeDocument/2006/relationships/image" Id="rId4"/><Relationship Target="../media/image00.png" Type="http://schemas.openxmlformats.org/officeDocument/2006/relationships/image" Id="rId3"/><Relationship Target="../media/image12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474475" x="864300"/>
            <a:ext cy="820549" cx="83382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Тверская государственная медицинская академия</a:t>
            </a:r>
          </a:p>
        </p:txBody>
      </p:sp>
      <p:sp>
        <p:nvSpPr>
          <p:cNvPr id="20" name="Shape 20"/>
          <p:cNvSpPr/>
          <p:nvPr/>
        </p:nvSpPr>
        <p:spPr>
          <a:xfrm>
            <a:off y="1534575" x="169325"/>
            <a:ext cy="5831399" cx="45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" name="Shape 21"/>
          <p:cNvSpPr txBox="1"/>
          <p:nvPr/>
        </p:nvSpPr>
        <p:spPr>
          <a:xfrm>
            <a:off y="3268475" x="5266950"/>
            <a:ext cy="3872074" cx="4528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Учебно-тренировочный центр как технология, повышающая качество подготовки специалиста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y="1405800" x="6536950"/>
            <a:ext cy="1499649" cx="29072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Д.В.Килейников</a:t>
            </a:r>
          </a:p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Е.Г.Королюк</a:t>
            </a:r>
          </a:p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С.В.Жуков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/>
        </p:nvSpPr>
        <p:spPr>
          <a:xfrm>
            <a:off y="169325" x="4487325"/>
            <a:ext cy="4191000" cx="558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1" name="Shape 91"/>
          <p:cNvSpPr txBox="1"/>
          <p:nvPr/>
        </p:nvSpPr>
        <p:spPr>
          <a:xfrm>
            <a:off y="781400" x="271625"/>
            <a:ext cy="2104650" cx="393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настоящий момент центр располагается на пятом этаже учебного корпуса медицинской академии</a:t>
            </a:r>
          </a:p>
        </p:txBody>
      </p:sp>
      <p:sp>
        <p:nvSpPr>
          <p:cNvPr id="92" name="Shape 92"/>
          <p:cNvSpPr/>
          <p:nvPr/>
        </p:nvSpPr>
        <p:spPr>
          <a:xfrm>
            <a:off y="3598325" x="84650"/>
            <a:ext cy="3926400" cx="5334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3" name="Shape 93"/>
          <p:cNvSpPr txBox="1"/>
          <p:nvPr/>
        </p:nvSpPr>
        <p:spPr>
          <a:xfrm>
            <a:off y="4961800" x="5859625"/>
            <a:ext cy="1698975" cx="393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 2011 году планируется расширить помещения, занимаемые центром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/>
        </p:nvSpPr>
        <p:spPr>
          <a:xfrm>
            <a:off y="455075" x="0"/>
            <a:ext cy="6995574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/>
        </p:nvSpPr>
        <p:spPr>
          <a:xfrm>
            <a:off y="275150" x="0"/>
            <a:ext cy="69215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/>
        </p:nvSpPr>
        <p:spPr>
          <a:xfrm>
            <a:off y="306900" x="0"/>
            <a:ext cy="714375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285750" x="0"/>
            <a:ext cy="7164899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/>
        </p:nvSpPr>
        <p:spPr>
          <a:xfrm>
            <a:off y="645575" x="0"/>
            <a:ext cy="6127724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/>
        </p:nvSpPr>
        <p:spPr>
          <a:xfrm>
            <a:off y="2963325" x="0"/>
            <a:ext cy="4656649" cx="3884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4" name="Shape 124"/>
          <p:cNvSpPr/>
          <p:nvPr/>
        </p:nvSpPr>
        <p:spPr>
          <a:xfrm>
            <a:off y="3132650" x="6085400"/>
            <a:ext cy="4487325" cx="3841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5" name="Shape 125"/>
          <p:cNvSpPr txBox="1"/>
          <p:nvPr/>
        </p:nvSpPr>
        <p:spPr>
          <a:xfrm>
            <a:off y="101600" x="1422400"/>
            <a:ext cy="3894507" cx="63909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Совершенствование преподавания практических навыков студентам и выпускникам медицинских ВУЗов является первоочередной задачей развития Академии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>
            <a:off y="4243900" x="2540000"/>
            <a:ext cy="3217325" cx="749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" name="Shape 28"/>
          <p:cNvSpPr/>
          <p:nvPr/>
        </p:nvSpPr>
        <p:spPr>
          <a:xfrm>
            <a:off y="169325" x="84650"/>
            <a:ext cy="3608900" cx="47518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9" name="Shape 29"/>
          <p:cNvSpPr txBox="1"/>
          <p:nvPr/>
        </p:nvSpPr>
        <p:spPr>
          <a:xfrm>
            <a:off y="305150" x="5436300"/>
            <a:ext cy="3727450" cx="4274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современной России особое значение приобретает проблема обучение населения навыкам оказания неотложной помощи, </a:t>
            </a:r>
            <a:r>
              <a:rPr sz="2666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возрастают требования к квалификации врача первого контакта</a:t>
            </a: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/>
        </p:nvSpPr>
        <p:spPr>
          <a:xfrm>
            <a:off y="897800" x="525625"/>
            <a:ext cy="4337749" cx="4697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соответствии с приказом № 88 от 30.03.2007, а также в соответствии с "Основами законодательства Российской Федерации об охране здоровья граждан" от 22.07.93 N 5488-1 (с изменениями 02.02.2006)</a:t>
            </a:r>
          </a:p>
          <a:p>
            <a:r>
              <a:t/>
            </a:r>
          </a:p>
          <a:p>
            <a:pPr algn="l" marR="0" indent="0" marL="0">
              <a:lnSpc>
                <a:spcPct val="180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ЗАПРЕЩЕН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5808475" x="610300"/>
            <a:ext cy="1700300" cx="89308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допуск студентов медицинских ВУЗов к пациентам без предварительного оформления информированного согласия и отработки студентом навыков на муляже (фантоме)</a:t>
            </a:r>
          </a:p>
        </p:txBody>
      </p:sp>
      <p:sp>
        <p:nvSpPr>
          <p:cNvPr id="36" name="Shape 36"/>
          <p:cNvSpPr/>
          <p:nvPr/>
        </p:nvSpPr>
        <p:spPr>
          <a:xfrm>
            <a:off y="338650" x="5566825"/>
            <a:ext cy="5418650" cx="414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20475" x="271625"/>
            <a:ext cy="989874" cx="8507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44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Направления работы центра: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405800" x="610300"/>
            <a:ext cy="5985224" cx="9184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Стандартизация и унификация преподавания практических навыков на кафедрах ТГМА.</a:t>
            </a:r>
          </a:p>
          <a:p>
            <a:pPr algn="l" rtl="0" marR="0" indent="0" marL="0">
              <a:lnSpc>
                <a:spcPct val="108036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Подготовка и сертификация преподавателей ТГМА для использования обучающих и экзаменующих фантомов.</a:t>
            </a:r>
          </a:p>
          <a:p>
            <a:pPr algn="l" rtl="0" marR="0" indent="0" marL="0">
              <a:lnSpc>
                <a:spcPct val="108036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Повышение длительности эксплуатации фантомов, снижение затрат на закупку оборудования.</a:t>
            </a:r>
          </a:p>
          <a:p>
            <a:pPr algn="l" rtl="0" marR="0" indent="0" marL="0">
              <a:lnSpc>
                <a:spcPct val="108036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sz="3111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Постепенное внедрение на экзаменах по клиническим дисциплинам автоматизированных сертификационных фантомов с независимой оценкой р-тов.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389800" x="271625"/>
            <a:ext cy="989874" cx="8507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Основные положения о работе центра: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405800" x="610300"/>
            <a:ext cy="6094325" cx="9269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На клинических кафедрах выделяются сотрудник для проведения практических занятий со студентами на базе центра.</a:t>
            </a:r>
          </a:p>
          <a:p>
            <a:pPr algn="l" rtl="0" marR="0" indent="0" mar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Создается сквозное расписание прохождение студентами тренировки на фантомах в течении всего периода обучения в ТГМА.</a:t>
            </a:r>
          </a:p>
          <a:p>
            <a:pPr algn="l" rtl="0" marR="0" indent="0" mar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Повышается доступность обучения на фантомах для студентов (обучение в группе по 5-7 человек).</a:t>
            </a:r>
          </a:p>
          <a:p>
            <a:pPr algn="l" rtl="0" marR="0" indent="0" mar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Создается единая методическая база преподавания практических навыков.</a:t>
            </a:r>
          </a:p>
          <a:p>
            <a:pPr algn="l" rtl="0" lvl="0" marR="0" indent="-220133" marL="38100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Создается система реальной преемственности преподавания практических навыков. </a:t>
            </a:r>
          </a:p>
          <a:p>
            <a:pPr algn="l" rtl="0" lvl="0" marR="0" indent="-220133" marL="38100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Внедряется проведение контрольных занятий по освоению практических навыков.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/>
        </p:nvSpPr>
        <p:spPr>
          <a:xfrm>
            <a:off y="1693325" x="169325"/>
            <a:ext cy="4063974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" name="Shape 54"/>
          <p:cNvSpPr txBox="1"/>
          <p:nvPr>
            <p:ph type="ctrTitle"/>
          </p:nvPr>
        </p:nvSpPr>
        <p:spPr>
          <a:xfrm>
            <a:off y="389800" x="525625"/>
            <a:ext cy="1475370" cx="9269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Начиная с 2005 года на выпускных государственных экзаменах используется сертификационный фантом для оценки навыков АВС-реанимации.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5893150" x="271625"/>
            <a:ext cy="1633537" cx="808425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Данный фантом отличается возможностью</a:t>
            </a:r>
          </a:p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222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независимой от вмешательства экзаменатора</a:t>
            </a:r>
            <a:r>
              <a:rPr sz="2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регистрацией и оценкой эффективности и правильности выполняемых манипуляций.</a:t>
            </a:r>
          </a:p>
        </p:txBody>
      </p:sp>
      <p:sp>
        <p:nvSpPr>
          <p:cNvPr id="56" name="Shape 56"/>
          <p:cNvSpPr/>
          <p:nvPr/>
        </p:nvSpPr>
        <p:spPr>
          <a:xfrm>
            <a:off y="4318000" x="7874000"/>
            <a:ext cy="2211899" cx="228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1439325" x="169325"/>
            <a:ext cy="5969000" cx="4624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2" name="Shape 62"/>
          <p:cNvSpPr/>
          <p:nvPr/>
        </p:nvSpPr>
        <p:spPr>
          <a:xfrm>
            <a:off y="4466150" x="4148650"/>
            <a:ext cy="3048000" cx="5926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3" name="Shape 63"/>
          <p:cNvSpPr txBox="1"/>
          <p:nvPr/>
        </p:nvSpPr>
        <p:spPr>
          <a:xfrm>
            <a:off y="51150" x="271625"/>
            <a:ext cy="1497874" cx="91849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222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Электронная регистрация и оценка</a:t>
            </a:r>
            <a:r>
              <a:rPr sz="2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эффективности и правильности выполняемых манипуляций позволила минимизировать долю апелляций на экзамене</a:t>
            </a:r>
          </a:p>
        </p:txBody>
      </p:sp>
      <p:sp>
        <p:nvSpPr>
          <p:cNvPr id="64" name="Shape 64"/>
          <p:cNvSpPr/>
          <p:nvPr/>
        </p:nvSpPr>
        <p:spPr>
          <a:xfrm>
            <a:off y="1682750" x="3958150"/>
            <a:ext cy="2169574" cx="2349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65" name="Shape 65"/>
          <p:cNvSpPr txBox="1"/>
          <p:nvPr/>
        </p:nvSpPr>
        <p:spPr>
          <a:xfrm>
            <a:off y="3945800" x="4504950"/>
            <a:ext cy="465534" cx="13108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2006 г.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3945800" x="8145625"/>
            <a:ext cy="465534" cx="13108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222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2007 г.</a:t>
            </a:r>
          </a:p>
        </p:txBody>
      </p:sp>
      <p:sp>
        <p:nvSpPr>
          <p:cNvPr id="67" name="Shape 67"/>
          <p:cNvSpPr/>
          <p:nvPr/>
        </p:nvSpPr>
        <p:spPr>
          <a:xfrm>
            <a:off y="3206725" x="7270750"/>
            <a:ext cy="529150" cx="27514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y="1852075" x="6339400"/>
            <a:ext cy="1883824" cx="27514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69" name="Shape 69"/>
          <p:cNvSpPr txBox="1"/>
          <p:nvPr/>
        </p:nvSpPr>
        <p:spPr>
          <a:xfrm>
            <a:off y="3691800" x="6452300"/>
            <a:ext cy="397225" cx="13108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апелляции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y="2845150" x="7129625"/>
            <a:ext cy="397225" cx="633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7%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y="1490475" x="6198300"/>
            <a:ext cy="397225" cx="633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42%</a:t>
            </a:r>
          </a:p>
        </p:txBody>
      </p:sp>
      <p:sp>
        <p:nvSpPr>
          <p:cNvPr id="72" name="Shape 72"/>
          <p:cNvSpPr/>
          <p:nvPr/>
        </p:nvSpPr>
        <p:spPr>
          <a:xfrm>
            <a:off y="1598075" x="7609400"/>
            <a:ext cy="2169574" cx="238125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0" x="0"/>
            <a:ext cy="76200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8" name="Shape 78"/>
          <p:cNvSpPr txBox="1"/>
          <p:nvPr/>
        </p:nvSpPr>
        <p:spPr>
          <a:xfrm>
            <a:off y="6824475" x="3912300"/>
            <a:ext cy="481874" cx="5967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Учебно-тренировочный класс № 514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/>
        </p:nvSpPr>
        <p:spPr>
          <a:xfrm>
            <a:off y="2370650" x="169325"/>
            <a:ext cy="5079974" cx="6773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4" name="Shape 84"/>
          <p:cNvSpPr/>
          <p:nvPr/>
        </p:nvSpPr>
        <p:spPr>
          <a:xfrm>
            <a:off y="169325" x="5545650"/>
            <a:ext cy="6159500" cx="4614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5" name="Shape 85"/>
          <p:cNvSpPr txBox="1"/>
          <p:nvPr/>
        </p:nvSpPr>
        <p:spPr>
          <a:xfrm>
            <a:off y="305150" x="271625"/>
            <a:ext cy="1159224" cx="64173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666"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Подготовка врачей первого контакта</a:t>
            </a: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(совместные оперативные учения с </a:t>
            </a:r>
          </a:p>
          <a:p>
            <a:pPr algn="l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ГОУ ВПО МГМСУ (г.Москва)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