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F38F537-86BE-4834-BF57-07876E3B8F02}">
  <a:tblStyle styleName="Table_0" styleId="{CF38F537-86BE-4834-BF57-07876E3B8F02}"/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1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y="643800" x="271625"/>
            <a:ext cy="3783874" cx="9608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 marR="0" indent="0" marL="0">
              <a:lnSpc>
                <a:spcPct val="167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ПЕРВЫЕ РЕЗУЛЬТАТЫ ВНЕДРЕНИЯ БАЛЛЬНО-РЕЙТИНГОВОЙ </a:t>
            </a:r>
            <a:b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СИСТЕМЫ ОЦЕНОК</a:t>
            </a:r>
            <a:b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НА КЛИНИЧЕСКОЙ КАФЕДРЕ</a:t>
            </a:r>
          </a:p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y="4453800" x="1202950"/>
            <a:ext cy="1933900" cx="7406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 marR="0" indent="0" mar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Мазур Е. С., Колесникова И. Ю.</a:t>
            </a:r>
            <a:b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ГОУ ВПО «Тверская ГМА» </a:t>
            </a:r>
            <a:b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кафедра госпитальной терапии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3200" x="609600"/>
            <a:ext cy="1321617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Ситуационная задача (case-study): ситуация-проблема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320800" x="101600"/>
            <a:ext cy="6216675" cx="10031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-248356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Конкретная клиническая ситуация;</a:t>
            </a:r>
          </a:p>
          <a:p>
            <a:pPr algn="l" rtl="0" lvl="0" marR="0" indent="-248356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Элементы комплексного построения задачи;</a:t>
            </a:r>
          </a:p>
          <a:p>
            <a:pPr algn="l" rtl="0" lvl="0" marR="0" indent="-248356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Использование «провокаций» - недостаточной информации для однозначного суждения о том или ином аспекте ситуации;</a:t>
            </a:r>
          </a:p>
          <a:p>
            <a:pPr algn="l" rtl="0" lvl="0" marR="0" indent="-248356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 базовых вопросов, включающих расширение задачи как «по горизонтали», так и «по вертикали», работа студентов «в команде»;</a:t>
            </a:r>
          </a:p>
          <a:p>
            <a:pPr algn="l" rtl="0" lvl="0" marR="0" indent="-248356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Включение результатов лабораторно-инструментальных исследований, модифицирующих восприятие клинических данных.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51150" x="610300"/>
            <a:ext cy="1564899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Клинический разбор (case-study): ситуация-оценка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405800" x="271625"/>
            <a:ext cy="6154550" cx="96928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76577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Индивидуальная или диадная работа;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Умение доложить информацию о больном;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Мотивированное заключение по поводу диагноза и перспектив его уточнения;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Критический анализ принятых решений;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Позиция группы – сторонние наблюдатели, но (!) возможность контроля пропедев-тических навыков.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322775" x="610300"/>
            <a:ext cy="1712620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Курация и оформление медицинской документации (case-study): </a:t>
            </a:r>
            <a:br>
              <a:rPr b="1" sz="3111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3111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ситуация-упражнение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2083150" x="356300"/>
            <a:ext cy="5307874" cx="9608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76577" marL="381000">
              <a:lnSpc>
                <a:spcPct val="15585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Охват всех студентов;</a:t>
            </a:r>
          </a:p>
          <a:p>
            <a:pPr algn="l" lvl="0" marR="0" indent="-276577" marL="381000">
              <a:lnSpc>
                <a:spcPct val="155859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Тренировка необходимых профессиональных навыков;</a:t>
            </a:r>
          </a:p>
          <a:p>
            <a:pPr algn="l" lvl="0" marR="0" indent="-276577" marL="381000">
              <a:lnSpc>
                <a:spcPct val="155859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Возможность самостоятельного выбора уровня сложности: написание ежедневных дневников, этапного эпикриза, приемного статуса.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305150" x="440950"/>
            <a:ext cy="5114665" cx="94389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rtl="0" marR="0" indent="0" marL="0">
              <a:lnSpc>
                <a:spcPct val="1617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b="1"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Зачетная сумма (ЗС)</a:t>
            </a: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по дисциплине «внутренние болезни» определяется как минимальное общее количество баллов, </a:t>
            </a:r>
            <a:r>
              <a:rPr b="1"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позволяющее считать работу студента удовлетворительной.</a:t>
            </a:r>
            <a:r>
              <a:rPr b="1" sz="1999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1" name="Shape 91"/>
          <p:cNvSpPr/>
          <p:nvPr/>
        </p:nvSpPr>
        <p:spPr>
          <a:xfrm>
            <a:off y="4275650" x="7006150"/>
            <a:ext cy="3344324" cx="3153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/>
        </p:nvSpPr>
        <p:spPr>
          <a:xfrm>
            <a:off y="1913800" x="213425"/>
            <a:ext cy="2108174" cx="958002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444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ЗС=0,7×(число вопросов)+</a:t>
            </a:r>
          </a:p>
          <a:p>
            <a:pPr algn="ctr" marR="0" indent="0" mar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444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+6×(количество учебных дней)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322775" x="356300"/>
            <a:ext cy="8169355" cx="944245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558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Эта сумма определяется </a:t>
            </a:r>
            <a:r>
              <a:rPr b="1"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перед началом каждого семестра </a:t>
            </a:r>
            <a:br>
              <a:rPr b="1"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 каждой группы,</a:t>
            </a: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исходя из запланированного числа циклов (в связи с неодинаковой продолжительностью циклов в осеннем семестре студенты могут проходить 4 или 5 циклов, </a:t>
            </a:r>
            <a:b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а в весеннем – 2 или 3 цикла) </a:t>
            </a:r>
            <a:b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и учебных дней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322775" x="356300"/>
            <a:ext cy="6306250" cx="96082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802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Например, в осеннем семестре </a:t>
            </a:r>
            <a:br>
              <a:rPr b="1"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у 604 группы 4 учебных цикла </a:t>
            </a:r>
            <a:br>
              <a:rPr b="1"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и 26 учебных дней, </a:t>
            </a:r>
            <a:br>
              <a:rPr b="1"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следовательно, ЗС составит:</a:t>
            </a:r>
            <a:r>
              <a:rPr b="1" sz="4444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ЗС=0,7×30×4+6×26=240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322775" x="610300"/>
            <a:ext cy="1056899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Дополнительные (бонусные) баллы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067150" x="356300"/>
            <a:ext cy="6069874" cx="97775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b="1"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Теоретический компонент: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входные тесты: 0-48 баллов;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посещение лекций: 3 балла;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подготовка рефератов (УИРС): 2-5 баллов;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посещение заседаний кружка СНО: 3 балла;</a:t>
            </a:r>
          </a:p>
          <a:p>
            <a:pPr algn="ctr" marR="0" indent="0" mar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u="sng" b="1"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Практический компонент: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клинический разбор больных на практическом занятии: 2-5 баллов;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заполнение медицинской документации: 2-5 баллов;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дополнительная курация больных: 2-5 баллов;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подготовка сообщений на заседании СНО: 5 баллов;</a:t>
            </a:r>
          </a:p>
          <a:p>
            <a:pPr algn="l" lvl="0" marR="0" indent="-220133" marL="38100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подготовка работы и доклада на кафедральной (10 баллов) и итоговой (20 баллов) конференции СНО.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322775" x="610300"/>
            <a:ext cy="1564899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Соотношение </a:t>
            </a:r>
            <a:b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обязательных и бонусных баллов</a:t>
            </a:r>
          </a:p>
        </p:txBody>
      </p:sp>
      <p:sp>
        <p:nvSpPr>
          <p:cNvPr id="118" name="Shape 118"/>
          <p:cNvSpPr/>
          <p:nvPr/>
        </p:nvSpPr>
        <p:spPr>
          <a:xfrm>
            <a:off y="1930400" x="77800"/>
            <a:ext cy="5337225" cx="99910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322775" x="610300"/>
            <a:ext cy="1564899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Текущая электронная ведомость успеваемости студентов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2167800" x="1033625"/>
            <a:ext cy="4630549" cx="87686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62053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167264"/>
              <a:buFont typeface="Arial"/>
              <a:buChar char="•"/>
            </a:pPr>
            <a:r>
              <a:rPr b="1" sz="3111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результаты тестирования (теоретический блок);</a:t>
            </a:r>
            <a:r>
              <a:rPr b="1"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 lvl="0" marR="0" indent="-248355" marL="381000">
              <a:lnSpc>
                <a:spcPct val="162053"/>
              </a:lnSpc>
              <a:spcBef>
                <a:spcPts val="563"/>
              </a:spcBef>
              <a:spcAft>
                <a:spcPts val="0"/>
              </a:spcAft>
              <a:buClr>
                <a:srgbClr val="CCFFCC"/>
              </a:buClr>
              <a:buSzPct val="167264"/>
              <a:buFont typeface="Arial"/>
              <a:buChar char="•"/>
            </a:pPr>
            <a:r>
              <a:rPr b="1" sz="3111" lang="en-US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баллы, полученные на практических занятиях;</a:t>
            </a:r>
            <a:r>
              <a:rPr b="1"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algn="l" lvl="0" marR="0" indent="-248355" marL="381000">
              <a:lnSpc>
                <a:spcPct val="162053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b="1"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автоматический подсчет общей суммы баллов, набранной студентом.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322150" x="610300"/>
            <a:ext cy="7146182" cx="91977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62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СОВРЕМЕННОЕ ОБЩЕСТВО ТРЕБУЕТ ОТ СИСТЕМЫ ВЫСШЕГО ОБРАЗОВАНИЯ ПОДГОТОВКИ </a:t>
            </a:r>
            <a:b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733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 ТОЛЬКО ХОРОШЕГО ИСПОЛНИТЕЛЯ ПРОФЕСИОНАЛЬНЫХ ФУНКЦИЙ, НО И СУБЪЕКТА ПРОФЕССИОНАЛЬНОЙ ДЕЯТЕЛЬНОСТИ.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y="389800" x="271625"/>
            <a:ext cy="7001224" cx="96928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67264"/>
              <a:buFont typeface="Arial"/>
              <a:buChar char="•"/>
            </a:pPr>
            <a:r>
              <a:rPr b="1" sz="3111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Каждый студент имеет возможность сравнить свой рейтинг оценок с минимально необходимым.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CCFFCC"/>
              </a:buClr>
              <a:buSzPct val="167264"/>
              <a:buFont typeface="Arial"/>
              <a:buChar char="•"/>
            </a:pPr>
            <a:r>
              <a:rPr b="1" sz="3111" lang="en-US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Ознакомление студентов с текущим рейтингом в середине цикла позволяет стимулировать учебную активность студентов на последующих цикловых занятиях, при недостаточном рейтинге оценок студент может выбрать для себя набор дополнительных баллов на внеаудиторных занятиях или при посещении лекций.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b="1"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Это позволяет своевременно отслеживать хронически неуспевающих студентов.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322775" x="610300"/>
            <a:ext cy="6306250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558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Студенты, имеющие необходимую ЗС, могут ранжироваться </a:t>
            </a:r>
            <a:br>
              <a:rPr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по величине рейтинга оценок </a:t>
            </a:r>
            <a:br>
              <a:rPr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в соответствии с общепринятой </a:t>
            </a:r>
            <a:br>
              <a:rPr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(если минимальную ЗС принять за 70 %, т.е. «3», то получение 80 % оценивается как «4», а 90 % - как «5»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322775" x="610300"/>
            <a:ext cy="1564899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Соотношение баллов и оценок в БРС</a:t>
            </a:r>
          </a:p>
        </p:txBody>
      </p:sp>
      <p:sp>
        <p:nvSpPr>
          <p:cNvPr id="140" name="Shape 140"/>
          <p:cNvSpPr/>
          <p:nvPr/>
        </p:nvSpPr>
        <p:spPr>
          <a:xfrm>
            <a:off y="2286000" x="1280575"/>
            <a:ext cy="4265075" cx="8466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y="322775" x="610300"/>
            <a:ext cy="1564899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Возможное использование результатов БРС при проведении ИГА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1829150" x="271625"/>
            <a:ext cy="5646549" cx="9608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20133" marL="381000">
              <a:lnSpc>
                <a:spcPct val="155729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2-й этап ИГА оценивается по принципу «зачет-незачет» в трех видах заданий – курация больного, мануальные навыки, интерпретация результатов лабораторных и инструментальных исследований. Итоговая оценка: 0-3;</a:t>
            </a:r>
          </a:p>
          <a:p>
            <a:pPr algn="l" lvl="0" marR="0" indent="-220133" marL="381000">
              <a:lnSpc>
                <a:spcPct val="15572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Студенты, получившие «отлично» за работу в учебном году, освобождаются от 2-го этапа ИГА с оценкой «отлично»;</a:t>
            </a:r>
          </a:p>
          <a:p>
            <a:pPr algn="l" lvl="0" marR="0" indent="-220133" marL="381000">
              <a:lnSpc>
                <a:spcPct val="155729"/>
              </a:lnSpc>
              <a:spcBef>
                <a:spcPts val="479"/>
              </a:spcBef>
              <a:spcAft>
                <a:spcPts val="0"/>
              </a:spcAft>
              <a:buClr>
                <a:srgbClr val="FFCC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Годовая «3» дает один бонусный балл, а «4» - два бонусных балла к результатам 2-го этапа ИГА.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322775" x="102300"/>
            <a:ext cy="972249" cx="10031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Предполагаемые результаты введения БРС: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151800" x="271625"/>
            <a:ext cy="6239225" cx="96928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-248356" marL="38100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Системность в анализе информации, гибкость поведения и решений;</a:t>
            </a:r>
          </a:p>
          <a:p>
            <a:pPr algn="l" rtl="0" lvl="0" marR="0" indent="-248356" marL="381000">
              <a:lnSpc>
                <a:spcPct val="108036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Готовность выпускников к их практической деятельности в профессиональной сфере, умение решать профессиональные проблемы;</a:t>
            </a:r>
          </a:p>
          <a:p>
            <a:pPr algn="l" rtl="0" lvl="0" marR="0" indent="-248356" marL="381000">
              <a:lnSpc>
                <a:spcPct val="108036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Адаптация студентов к работе в команде, коммуникативные умения;</a:t>
            </a:r>
          </a:p>
          <a:p>
            <a:pPr algn="l" rtl="0" lvl="0" marR="0" indent="-248356" marL="381000">
              <a:lnSpc>
                <a:spcPct val="108036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Рост самостоятельности студентов, их ответственности за принятие решений;</a:t>
            </a:r>
          </a:p>
          <a:p>
            <a:pPr algn="l" rtl="0" lvl="0" marR="0" indent="-248356" marL="381000">
              <a:lnSpc>
                <a:spcPct val="108036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Стремление студентов к саморазвитию, рост внутренней мотивации к обучению, научной деятельности за счет удовлетворения их потребностей в признании и самоутверждении.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/>
          <p:nvPr/>
        </p:nvSpPr>
        <p:spPr>
          <a:xfrm>
            <a:off y="0" x="0"/>
            <a:ext cy="7620000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/>
        </p:nvSpPr>
        <p:spPr>
          <a:xfrm>
            <a:off y="395100" x="356300"/>
            <a:ext cy="7151134" cx="96082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796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ПРОБЛЕМЫ ОБУЧЕНИЯ СТАРШЕКУРСНИКОВ</a:t>
            </a:r>
          </a:p>
          <a:p>
            <a:pPr algn="l" rtl="0" lvl="0" marR="0" indent="-220133" marL="381000">
              <a:lnSpc>
                <a:spcPct val="17968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Значительная теоретизация знаний студентов; </a:t>
            </a:r>
          </a:p>
          <a:p>
            <a:pPr algn="l" rtl="0" lvl="0" marR="0" indent="-220133" marL="381000">
              <a:lnSpc>
                <a:spcPct val="16197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Слабость ряда практических умений и навыков, в частности, заполнения медицинской документации;</a:t>
            </a:r>
          </a:p>
          <a:p>
            <a:pPr algn="l" rtl="0" lvl="0" marR="0" indent="-220133" marL="381000">
              <a:lnSpc>
                <a:spcPct val="16197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Формальный подход к изучению дисциплин «ненужных», по мнению студентов-старшекурсников, определившихся со своим профессиональным выбором; </a:t>
            </a:r>
          </a:p>
          <a:p>
            <a:pPr algn="l" rtl="0" lvl="0" marR="0" indent="-220133" marL="381000">
              <a:lnSpc>
                <a:spcPct val="16197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Низкая активность в отношении обязательных и дополнительных образовательных компонентов (работа в студенческом научном обществе - СНО, выполнение учебно-исследовательской работы - УИРС).</a:t>
            </a:r>
            <a:r>
              <a:rPr sz="2000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322775" x="271625"/>
            <a:ext cy="4358900" cx="986225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800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99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КОМПЕТЕНТНОСТЬ НЕВОЗМОЖНО НАВЯЗАТЬ, НЕВОЗМОЖНО СФОРМИРОВАТЬ ИЗВНЕ </a:t>
            </a:r>
            <a:br>
              <a:rPr sz="3199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3199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В ОБХОД ЦЕЛЕЙ, НАМЕРЕНИЙ, ИНТЕРЕСОВ САМОГО ЧЕЛОВЕКА</a:t>
            </a:r>
          </a:p>
        </p:txBody>
      </p:sp>
      <p:sp>
        <p:nvSpPr>
          <p:cNvPr id="36" name="Shape 36"/>
          <p:cNvSpPr/>
          <p:nvPr/>
        </p:nvSpPr>
        <p:spPr>
          <a:xfrm>
            <a:off y="3301975" x="7672900"/>
            <a:ext cy="4318000" cx="24870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322775" x="186950"/>
            <a:ext cy="7479236" cx="97775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Цель балльно-рейтинговой системы (БРС) - повышение мотивации </a:t>
            </a:r>
            <a:br>
              <a:rPr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студентов к обучению, </a:t>
            </a:r>
            <a:br>
              <a:rPr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активизация и поддержка профессионального саморазвития студентов, организация самоуправляемой учебной деятельности</a:t>
            </a:r>
            <a:r>
              <a:rPr b="1" sz="4444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322775" x="610300"/>
            <a:ext cy="972249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u="sng" b="1"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Задачи БРС: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405800" x="349250"/>
            <a:ext cy="5985224" cx="96153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-220133" marL="381000">
              <a:lnSpc>
                <a:spcPct val="155729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Унификация требований к обучению студентов на всех цикловых занятиях.</a:t>
            </a:r>
          </a:p>
          <a:p>
            <a:pPr algn="l" rtl="0" lvl="0" marR="0" indent="-220133" marL="381000">
              <a:lnSpc>
                <a:spcPct val="155729"/>
              </a:lnSpc>
              <a:spcBef>
                <a:spcPts val="479"/>
              </a:spcBef>
              <a:spcAft>
                <a:spcPts val="0"/>
              </a:spcAft>
              <a:buClr>
                <a:srgbClr val="FFFFCC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Организация мониторинга рейтинга успеваемости каждого студента в любой момент времени.</a:t>
            </a:r>
          </a:p>
          <a:p>
            <a:pPr algn="l" rtl="0" lvl="0" marR="0" indent="-220133" marL="381000">
              <a:lnSpc>
                <a:spcPct val="155729"/>
              </a:lnSpc>
              <a:spcBef>
                <a:spcPts val="479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Обеспечение личностной включенности студентов в процесс обучения, рефлексивного отношения к изучаемому предмету, самому себе, будущей профессиональной деятельности.</a:t>
            </a:r>
          </a:p>
          <a:p>
            <a:pPr algn="l" rtl="0" lvl="0" marR="0" indent="-220133" marL="381000">
              <a:lnSpc>
                <a:spcPct val="155729"/>
              </a:lnSpc>
              <a:spcBef>
                <a:spcPts val="479"/>
              </a:spcBef>
              <a:spcAft>
                <a:spcPts val="0"/>
              </a:spcAft>
              <a:buClr>
                <a:srgbClr val="FFCCFF"/>
              </a:buClr>
              <a:buSzPct val="164609"/>
              <a:buFont typeface="Arial"/>
              <a:buChar char="•"/>
            </a:pPr>
            <a:r>
              <a:rPr sz="2666" lang="en-US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Повышение интереса студентов ко внеаудиторной работе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/>
        </p:nvSpPr>
        <p:spPr>
          <a:xfrm>
            <a:off y="1322900" x="2698750"/>
            <a:ext cy="4603750" cx="5101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3" name="Shape 53"/>
          <p:cNvSpPr txBox="1"/>
          <p:nvPr/>
        </p:nvSpPr>
        <p:spPr>
          <a:xfrm>
            <a:off y="4512025" x="2714625"/>
            <a:ext cy="1478475" cx="14784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Лекции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y="4513775" x="6381750"/>
            <a:ext cy="2258094" cx="14784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>
                <a:solidFill>
                  <a:srgbClr val="CCFFCC"/>
                </a:solidFill>
                <a:latin typeface="Arial"/>
                <a:ea typeface="Arial"/>
                <a:cs typeface="Arial"/>
                <a:sym typeface="Arial"/>
              </a:rPr>
              <a:t>Внеаудиторная работа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y="1338775" x="4549050"/>
            <a:ext cy="2258094" cx="14784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111" lang="en-US">
                <a:solidFill>
                  <a:srgbClr val="FFCCFF"/>
                </a:solidFill>
                <a:latin typeface="Arial"/>
                <a:ea typeface="Arial"/>
                <a:cs typeface="Arial"/>
                <a:sym typeface="Arial"/>
              </a:rPr>
              <a:t>Практические занятия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y="3457200" x="4549050"/>
            <a:ext cy="3189739" cx="1478475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Рейтинговая сумма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aphicFrame>
        <p:nvGraphicFramePr>
          <p:cNvPr id="61" name="Shape 61"/>
          <p:cNvGraphicFramePr/>
          <p:nvPr/>
        </p:nvGraphicFramePr>
        <p:xfrm>
          <a:off y="271625" x="3316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{CF38F537-86BE-4834-BF57-07876E3B8F02}</a:tableStyleId>
              </a:tblPr>
              <a:tblGrid>
                <a:gridCol w="3190850"/>
                <a:gridCol w="3192625"/>
                <a:gridCol w="3190850"/>
              </a:tblGrid>
              <a:tr h="1083025">
                <a:tc>
                  <a:txBody>
                    <a:bodyPr>
                      <a:noAutofit/>
                    </a:bodyPr>
                    <a:lstStyle/>
                    <a:p>
                      <a:pPr algn="l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Вид работы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Теоретический компонент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Практический компонент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121825">
                <a:tc>
                  <a:txBody>
                    <a:bodyPr>
                      <a:noAutofit/>
                    </a:bodyPr>
                    <a:lstStyle/>
                    <a:p>
                      <a:pPr algn="l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Лекции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121825">
                <a:tc>
                  <a:txBody>
                    <a:bodyPr>
                      <a:noAutofit/>
                    </a:bodyPr>
                    <a:lstStyle/>
                    <a:p>
                      <a:pPr algn="l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Практические занятия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2-5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(2-5)+(2-5)+(2-5)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99FF66"/>
                    </a:solidFill>
                  </a:tcPr>
                </a:tc>
              </a:tr>
              <a:tr h="1523975">
                <a:tc>
                  <a:txBody>
                    <a:bodyPr>
                      <a:noAutofit/>
                    </a:bodyPr>
                    <a:lstStyle/>
                    <a:p>
                      <a:pPr algn="l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Входное и цикловое тестирование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0-48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121825">
                <a:tc>
                  <a:txBody>
                    <a:bodyPr>
                      <a:noAutofit/>
                    </a:bodyPr>
                    <a:lstStyle/>
                    <a:p>
                      <a:pPr algn="l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УИРС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2-5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2-5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121825">
                <a:tc>
                  <a:txBody>
                    <a:bodyPr>
                      <a:noAutofit/>
                    </a:bodyPr>
                    <a:lstStyle/>
                    <a:p>
                      <a:pPr algn="l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СНО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marR="0" indent="0" marL="0">
                        <a:lnSpc>
                          <a:spcPct val="12008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111" lang="en-US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5-10-20</a:t>
                      </a:r>
                    </a:p>
                  </a:txBody>
                  <a:tcPr marR="28575" marB="28575" marT="28575" marL="28575">
                    <a:lnL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FFFFFF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322775" x="610300"/>
            <a:ext cy="972249" cx="918844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4000" lang="en-US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rPr>
              <a:t>Практическое занятие 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321150" x="271625"/>
            <a:ext cy="6283425" cx="96082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-276577" marL="381000">
              <a:lnSpc>
                <a:spcPct val="15585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Вводный блок;</a:t>
            </a:r>
          </a:p>
          <a:p>
            <a:pPr algn="l" rtl="0" lvl="0" marR="0" indent="-276577" marL="381000">
              <a:lnSpc>
                <a:spcPct val="155859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Тестовый контроль;</a:t>
            </a:r>
          </a:p>
          <a:p>
            <a:pPr algn="l" rtl="0" lvl="0" marR="0" indent="-276577" marL="381000">
              <a:lnSpc>
                <a:spcPct val="155859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Ситуационная задача (case-study);</a:t>
            </a:r>
          </a:p>
          <a:p>
            <a:pPr algn="l" rtl="0" lvl="0" marR="0" indent="-276577" marL="381000">
              <a:lnSpc>
                <a:spcPct val="155859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Клинический разбор больного (case-study);</a:t>
            </a:r>
          </a:p>
          <a:p>
            <a:pPr algn="l" rtl="0" lvl="0" marR="0" indent="-276577" marL="381000">
              <a:lnSpc>
                <a:spcPct val="155859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Самостоятельная курация больных, заполнение медицинской документации (case-study);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