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7620000" cx="10160000"/>
  <p:notesSz cy="10160000" cx="7620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slides/slide5.xml" Type="http://schemas.openxmlformats.org/officeDocument/2006/relationships/slide" Id="rId10"/><Relationship Target="slides/slide6.xml" Type="http://schemas.openxmlformats.org/officeDocument/2006/relationships/slide" Id="rId11"/><Relationship Target="slides/slide20.xml" Type="http://schemas.openxmlformats.org/officeDocument/2006/relationships/slide" Id="rId25"/><Relationship Target="presProps.xml" Type="http://schemas.openxmlformats.org/officeDocument/2006/relationships/presProps" Id="rId2"/><Relationship Target="slides/slide16.xml" Type="http://schemas.openxmlformats.org/officeDocument/2006/relationships/slide" Id="rId21"/><Relationship Target="theme/theme2.xml" Type="http://schemas.openxmlformats.org/officeDocument/2006/relationships/theme" Id="rId1"/><Relationship Target="slides/slide17.xml" Type="http://schemas.openxmlformats.org/officeDocument/2006/relationships/slide" Id="rId22"/><Relationship Target="slideMasters/slideMaster1.xml" Type="http://schemas.openxmlformats.org/officeDocument/2006/relationships/slideMaster" Id="rId4"/><Relationship Target="slides/slide18.xml" Type="http://schemas.openxmlformats.org/officeDocument/2006/relationships/slide" Id="rId23"/><Relationship Target="tableStyles.xml" Type="http://schemas.openxmlformats.org/officeDocument/2006/relationships/tableStyles" Id="rId3"/><Relationship Target="slides/slide19.xml" Type="http://schemas.openxmlformats.org/officeDocument/2006/relationships/slide" Id="rId24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3" name="Shape 2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algn="l" marR="0" indent="0" marL="0">
              <a:lnSpc>
                <a:spcPct val="112500"/>
              </a:lnSpc>
              <a:spcBef>
                <a:spcPts val="0"/>
              </a:spcBef>
              <a:spcAft>
                <a:spcPts val="333"/>
              </a:spcAft>
              <a:buNone/>
            </a:pPr>
            <a:r>
              <a:rPr sz="1466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6" name="Shape 1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5" name="Shape 1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6" name="Shape 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7" name="Shape 37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5" name="Shape 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2" name="Shape 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8" name="Shape 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4" name="Shape 7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y="762000" x="1270250"/>
            <a:ext cy="3809999" cx="508025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4826000" x="762000"/>
            <a:ext cy="4572000" cx="60960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5" name="Shape 5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6" name="Shape 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" name="Shape 7"/>
          <p:cNvSpPr txBox="1"/>
          <p:nvPr>
            <p:ph type="ctrTitle"/>
          </p:nvPr>
        </p:nvSpPr>
        <p:spPr>
          <a:xfrm>
            <a:off y="3048000" x="914400"/>
            <a:ext cy="1219199" cx="83312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4800"/>
            </a:lvl1pPr>
            <a:lvl2pPr algn="ctr">
              <a:buSzPct val="100000"/>
              <a:defRPr sz="4800"/>
            </a:lvl2pPr>
            <a:lvl3pPr algn="ctr">
              <a:buSzPct val="100000"/>
              <a:defRPr sz="4800"/>
            </a:lvl3pPr>
            <a:lvl4pPr algn="ctr">
              <a:buSzPct val="100000"/>
              <a:defRPr sz="4800"/>
            </a:lvl4pPr>
            <a:lvl5pPr algn="ctr">
              <a:buSzPct val="100000"/>
              <a:defRPr sz="4800"/>
            </a:lvl5pPr>
            <a:lvl6pPr algn="ctr">
              <a:buSzPct val="100000"/>
              <a:defRPr sz="4800"/>
            </a:lvl6pPr>
            <a:lvl7pPr algn="ctr">
              <a:buSzPct val="100000"/>
              <a:defRPr sz="4800"/>
            </a:lvl7pPr>
            <a:lvl8pPr algn="ctr">
              <a:buSzPct val="100000"/>
              <a:defRPr sz="4800"/>
            </a:lvl8pPr>
            <a:lvl9pPr algn="ctr">
              <a:buSzPct val="100000"/>
              <a:defRPr sz="4800"/>
            </a:lvl9pPr>
          </a:lstStyle>
          <a:p/>
        </p:txBody>
      </p:sp>
      <p:sp>
        <p:nvSpPr>
          <p:cNvPr id="8" name="Shape 8"/>
          <p:cNvSpPr txBox="1"/>
          <p:nvPr>
            <p:ph idx="1" type="subTitle"/>
          </p:nvPr>
        </p:nvSpPr>
        <p:spPr>
          <a:xfrm>
            <a:off y="4572000" x="1828800"/>
            <a:ext cy="914400" cx="6502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id="9" name="Shape 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y="1828800" x="304800"/>
            <a:ext cy="54863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y="304800" x="304800"/>
            <a:ext cy="914400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9224"/>
              <a:defRPr sz="4266"/>
            </a:lvl1pPr>
            <a:lvl2pPr>
              <a:buSzPct val="99224"/>
              <a:defRPr sz="4266"/>
            </a:lvl2pPr>
            <a:lvl3pPr>
              <a:buSzPct val="99224"/>
              <a:defRPr sz="4266"/>
            </a:lvl3pPr>
            <a:lvl4pPr>
              <a:buSzPct val="99224"/>
              <a:defRPr sz="4266"/>
            </a:lvl4pPr>
            <a:lvl5pPr>
              <a:buSzPct val="99224"/>
              <a:defRPr sz="4266"/>
            </a:lvl5pPr>
            <a:lvl6pPr>
              <a:buSzPct val="99224"/>
              <a:defRPr sz="4266"/>
            </a:lvl6pPr>
            <a:lvl7pPr>
              <a:buSzPct val="99224"/>
              <a:defRPr sz="4266"/>
            </a:lvl7pPr>
            <a:lvl8pPr>
              <a:buSzPct val="99224"/>
              <a:defRPr sz="4266"/>
            </a:lvl8pPr>
            <a:lvl9pPr>
              <a:buSzPct val="99224"/>
              <a:defRPr sz="4266"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y="1828800" x="30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  <p:sp>
        <p:nvSpPr>
          <p:cNvPr id="15" name="Shape 15"/>
          <p:cNvSpPr txBox="1"/>
          <p:nvPr>
            <p:ph idx="2" type="body"/>
          </p:nvPr>
        </p:nvSpPr>
        <p:spPr>
          <a:xfrm>
            <a:off y="1828800" x="5384800"/>
            <a:ext cy="5486399" cx="4470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buSzPct val="98765"/>
              <a:defRPr sz="2666"/>
            </a:lvl1pPr>
            <a:lvl2pPr>
              <a:buSzPct val="98765"/>
              <a:defRPr sz="2666"/>
            </a:lvl2pPr>
            <a:lvl3pPr>
              <a:buSzPct val="98765"/>
              <a:defRPr sz="2666"/>
            </a:lvl3pPr>
            <a:lvl4pPr>
              <a:buSzPct val="98765"/>
              <a:defRPr sz="2666"/>
            </a:lvl4pPr>
            <a:lvl5pPr>
              <a:buSzPct val="98765"/>
              <a:defRPr sz="2666"/>
            </a:lvl5pPr>
            <a:lvl6pPr>
              <a:buSzPct val="98765"/>
              <a:defRPr sz="2666"/>
            </a:lvl6pPr>
            <a:lvl7pPr>
              <a:buSzPct val="98765"/>
              <a:defRPr sz="2666"/>
            </a:lvl7pPr>
            <a:lvl8pPr>
              <a:buSzPct val="98765"/>
              <a:defRPr sz="2666"/>
            </a:lvl8pPr>
            <a:lvl9pPr>
              <a:buSzPct val="98765"/>
              <a:defRPr sz="2666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id="16" name="Shape 1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" name="Shape 17"/>
          <p:cNvSpPr txBox="1"/>
          <p:nvPr>
            <p:ph idx="1" type="body"/>
          </p:nvPr>
        </p:nvSpPr>
        <p:spPr>
          <a:xfrm>
            <a:off y="6705600" x="304800"/>
            <a:ext cy="609599" cx="9550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buSzPct val="100000"/>
              <a:defRPr sz="3200"/>
            </a:lvl1pPr>
            <a:lvl2pPr algn="ctr">
              <a:buSzPct val="100000"/>
              <a:defRPr sz="3200"/>
            </a:lvl2pPr>
            <a:lvl3pPr algn="ctr">
              <a:buSzPct val="100000"/>
              <a:defRPr sz="3200"/>
            </a:lvl3pPr>
            <a:lvl4pPr algn="ctr">
              <a:buSzPct val="100000"/>
              <a:defRPr sz="3200"/>
            </a:lvl4pPr>
            <a:lvl5pPr algn="ctr">
              <a:buSzPct val="100000"/>
              <a:defRPr sz="3200"/>
            </a:lvl5pPr>
            <a:lvl6pPr algn="ctr">
              <a:buSzPct val="100000"/>
              <a:defRPr sz="3200"/>
            </a:lvl6pPr>
            <a:lvl7pPr algn="ctr">
              <a:buSzPct val="100000"/>
              <a:defRPr sz="3200"/>
            </a:lvl7pPr>
            <a:lvl8pPr algn="ctr">
              <a:buSzPct val="100000"/>
              <a:defRPr sz="3200"/>
            </a:lvl8pPr>
            <a:lvl9pPr algn="ctr">
              <a:buSzPct val="100000"/>
              <a:defRPr sz="3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theme/theme1.xml" Type="http://schemas.openxmlformats.org/officeDocument/2006/relationships/theme" Id="rId6"/><Relationship Target="../slideLayouts/slideLayout5.xml" Type="http://schemas.openxmlformats.org/officeDocument/2006/relationships/slideLayout" Id="rId5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6.png" Type="http://schemas.openxmlformats.org/officeDocument/2006/relationships/image" Id="rId4"/><Relationship Target="../media/image04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7.jpg" Type="http://schemas.openxmlformats.org/officeDocument/2006/relationships/image" Id="rId4"/><Relationship Target="../media/image02.png" Type="http://schemas.openxmlformats.org/officeDocument/2006/relationships/image" Id="rId3"/><Relationship Target="../media/image09.png" Type="http://schemas.openxmlformats.org/officeDocument/2006/relationships/image" Id="rId5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8.png" Type="http://schemas.openxmlformats.org/officeDocument/2006/relationships/image" Id="rId4"/><Relationship Target="../media/image02.png" Type="http://schemas.openxmlformats.org/officeDocument/2006/relationships/image" Id="rId3"/><Relationship Target="../media/image19.png" Type="http://schemas.openxmlformats.org/officeDocument/2006/relationships/image" Id="rId5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7.png" Type="http://schemas.openxmlformats.org/officeDocument/2006/relationships/image" Id="rId4"/><Relationship Target="../media/image02.png" Type="http://schemas.openxmlformats.org/officeDocument/2006/relationships/image" Id="rId3"/><Relationship Target="../media/image14.png" Type="http://schemas.openxmlformats.org/officeDocument/2006/relationships/image" Id="rId5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8.png" Type="http://schemas.openxmlformats.org/officeDocument/2006/relationships/image" Id="rId4"/><Relationship Target="../media/image02.png" Type="http://schemas.openxmlformats.org/officeDocument/2006/relationships/image" Id="rId3"/><Relationship Target="../media/image13.jpg" Type="http://schemas.openxmlformats.org/officeDocument/2006/relationships/image" Id="rId5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1.jpg" Type="http://schemas.openxmlformats.org/officeDocument/2006/relationships/image" Id="rId4"/><Relationship Target="../media/image02.png" Type="http://schemas.openxmlformats.org/officeDocument/2006/relationships/image" Id="rId3"/><Relationship Target="../media/image22.png" Type="http://schemas.openxmlformats.org/officeDocument/2006/relationships/image" Id="rId6"/><Relationship Target="../media/image16.jpg" Type="http://schemas.openxmlformats.org/officeDocument/2006/relationships/image" Id="rId5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5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17.xml.rels><?xml version="1.0" encoding="UTF-8" standalone="yes"?><Relationships xmlns="http://schemas.openxmlformats.org/package/2006/relationships"><Relationship Target="../notesSlides/notesSlide1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8.xml.rels><?xml version="1.0" encoding="UTF-8" standalone="yes"?><Relationships xmlns="http://schemas.openxmlformats.org/package/2006/relationships"><Relationship Target="../notesSlides/notesSlide1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19.xml.rels><?xml version="1.0" encoding="UTF-8" standalone="yes"?><Relationships xmlns="http://schemas.openxmlformats.org/package/2006/relationships"><Relationship Target="../notesSlides/notesSlide1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4.png" Type="http://schemas.openxmlformats.org/officeDocument/2006/relationships/image" Id="rId4"/><Relationship Target="../media/image02.png" Type="http://schemas.openxmlformats.org/officeDocument/2006/relationships/image" Id="rId3"/><Relationship Target="../media/image23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1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20.xml.rels><?xml version="1.0" encoding="UTF-8" standalone="yes"?><Relationships xmlns="http://schemas.openxmlformats.org/package/2006/relationships"><Relationship Target="../notesSlides/notesSlide20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6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3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4"/><Relationship Target="../media/image02.png" Type="http://schemas.openxmlformats.org/officeDocument/2006/relationships/image" Id="rId3"/><Relationship Target="../media/image05.pn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0.png" Type="http://schemas.openxmlformats.org/officeDocument/2006/relationships/image" Id="rId4"/><Relationship Target="../media/image02.png" Type="http://schemas.openxmlformats.org/officeDocument/2006/relationships/image" Id="rId3"/><Relationship Target="../media/image11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20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12.png" Type="http://schemas.openxmlformats.org/officeDocument/2006/relationships/image" Id="rId4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/>
          <p:nvPr/>
        </p:nvSpPr>
        <p:spPr>
          <a:xfrm>
            <a:off y="10575" x="0"/>
            <a:ext cy="7545899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0" name="Shape 20"/>
          <p:cNvSpPr txBox="1"/>
          <p:nvPr>
            <p:ph type="ctrTitle"/>
          </p:nvPr>
        </p:nvSpPr>
        <p:spPr>
          <a:xfrm>
            <a:off y="1718025" x="657925"/>
            <a:ext cy="3499087" cx="8999700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Оптимизация преподавания практических навыков студентам педиатрического факультета</a:t>
            </a:r>
          </a:p>
        </p:txBody>
      </p:sp>
      <p:sp>
        <p:nvSpPr>
          <p:cNvPr id="21" name="Shape 21"/>
          <p:cNvSpPr txBox="1"/>
          <p:nvPr>
            <p:ph idx="1" type="subTitle"/>
          </p:nvPr>
        </p:nvSpPr>
        <p:spPr>
          <a:xfrm>
            <a:off y="5131150" x="1689800"/>
            <a:ext cy="1450250" cx="69835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ctr" rtl="0" marR="0" indent="0" marL="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Ю. С. Апенченко, С. Ф. Гнусаев, О. Б. Федерякина, А. А. Седова</a:t>
            </a:r>
          </a:p>
        </p:txBody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Трехмерное изображение</a:t>
            </a:r>
          </a:p>
        </p:txBody>
      </p:sp>
      <p:sp>
        <p:nvSpPr>
          <p:cNvPr id="79" name="Shape 79"/>
          <p:cNvSpPr/>
          <p:nvPr/>
        </p:nvSpPr>
        <p:spPr>
          <a:xfrm>
            <a:off y="1778000" x="1725075"/>
            <a:ext cy="5037650" cx="6709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Хелик-тест, Хелпил-тест</a:t>
            </a:r>
          </a:p>
        </p:txBody>
      </p:sp>
      <p:sp>
        <p:nvSpPr>
          <p:cNvPr id="85" name="Shape 85"/>
          <p:cNvSpPr/>
          <p:nvPr/>
        </p:nvSpPr>
        <p:spPr>
          <a:xfrm>
            <a:off y="1862650" x="984250"/>
            <a:ext cy="4857750" cx="35348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6" name="Shape 86"/>
          <p:cNvSpPr/>
          <p:nvPr/>
        </p:nvSpPr>
        <p:spPr>
          <a:xfrm>
            <a:off y="3164400" x="6275900"/>
            <a:ext cy="2264825" cx="22648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24-часовая рН-метрия</a:t>
            </a:r>
          </a:p>
        </p:txBody>
      </p:sp>
      <p:sp>
        <p:nvSpPr>
          <p:cNvPr id="92" name="Shape 92"/>
          <p:cNvSpPr/>
          <p:nvPr/>
        </p:nvSpPr>
        <p:spPr>
          <a:xfrm>
            <a:off y="1746225" x="317500"/>
            <a:ext cy="5037650" cx="3915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3" name="Shape 93"/>
          <p:cNvSpPr/>
          <p:nvPr/>
        </p:nvSpPr>
        <p:spPr>
          <a:xfrm>
            <a:off y="2381250" x="4603750"/>
            <a:ext cy="3757075" cx="5291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Эндоскопия</a:t>
            </a:r>
          </a:p>
        </p:txBody>
      </p:sp>
      <p:sp>
        <p:nvSpPr>
          <p:cNvPr id="99" name="Shape 99"/>
          <p:cNvSpPr/>
          <p:nvPr/>
        </p:nvSpPr>
        <p:spPr>
          <a:xfrm>
            <a:off y="2603500" x="508000"/>
            <a:ext cy="3376074" cx="448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0" name="Shape 100"/>
          <p:cNvSpPr/>
          <p:nvPr/>
        </p:nvSpPr>
        <p:spPr>
          <a:xfrm>
            <a:off y="2603500" x="5164650"/>
            <a:ext cy="3376074" cx="4487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Фантомы курса неонатологии</a:t>
            </a:r>
          </a:p>
        </p:txBody>
      </p:sp>
      <p:sp>
        <p:nvSpPr>
          <p:cNvPr id="106" name="Shape 106"/>
          <p:cNvSpPr/>
          <p:nvPr/>
        </p:nvSpPr>
        <p:spPr>
          <a:xfrm>
            <a:off y="3153825" x="508000"/>
            <a:ext cy="2286000" cx="4487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7" name="Shape 107"/>
          <p:cNvSpPr/>
          <p:nvPr/>
        </p:nvSpPr>
        <p:spPr>
          <a:xfrm>
            <a:off y="2603500" x="5164650"/>
            <a:ext cy="3376074" cx="4487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356300" x="610300"/>
            <a:ext cy="1787649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Первичная реанимация новорожденного</a:t>
            </a:r>
          </a:p>
        </p:txBody>
      </p:sp>
      <p:sp>
        <p:nvSpPr>
          <p:cNvPr id="113" name="Shape 113"/>
          <p:cNvSpPr/>
          <p:nvPr/>
        </p:nvSpPr>
        <p:spPr>
          <a:xfrm>
            <a:off y="1820325" x="5238750"/>
            <a:ext cy="2286000" cx="43285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4" name="Shape 114"/>
          <p:cNvSpPr/>
          <p:nvPr/>
        </p:nvSpPr>
        <p:spPr>
          <a:xfrm>
            <a:off y="1778000" x="656150"/>
            <a:ext cy="5450399" cx="42756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15" name="Shape 115"/>
          <p:cNvSpPr/>
          <p:nvPr/>
        </p:nvSpPr>
        <p:spPr>
          <a:xfrm>
            <a:off y="4603750" x="5238750"/>
            <a:ext cy="2571750" cx="43709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Игра как средство обучения</a:t>
            </a:r>
          </a:p>
        </p:txBody>
      </p:sp>
      <p:sp>
        <p:nvSpPr>
          <p:cNvPr id="121" name="Shape 121"/>
          <p:cNvSpPr/>
          <p:nvPr/>
        </p:nvSpPr>
        <p:spPr>
          <a:xfrm>
            <a:off y="1746225" x="317500"/>
            <a:ext cy="5037650" cx="3767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y="1558200" x="4944250"/>
            <a:ext cy="6026450" cx="4835075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-248356" marL="381000">
              <a:lnSpc>
                <a:spcPct val="120089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Логическая память (постановка диагноза, патогенетическое лечение)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Умение применить знания на практике</a:t>
            </a:r>
          </a:p>
          <a:p>
            <a:r>
              <a:t/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Неонатолог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Акушер-гинеколог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Медицинская сестра </a:t>
            </a:r>
          </a:p>
          <a:p>
            <a:pPr algn="l" rtl="0" lvl="0" marR="0" indent="-248356" marL="381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67264"/>
              <a:buFont typeface="Arial"/>
              <a:buChar char="•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Эксперт</a:t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Самая короткая деловая игра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y="1829150" x="610300"/>
            <a:ext cy="5265199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-276577" marL="38100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Курс: Пропедевтика детских болезней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Тема: Физическое развитие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Условие: Вы в самолете, у ребенка (1 год) бронхиальная обструкция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Преднизолон – 2 мг/кг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Через 15 секунд ребенок умрет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СКОЛЬКО ВВОДИМ?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В 1 год ребенок весит 10 кг =&gt; 20 мг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Выживаемость знаний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y="1829150" x="610300"/>
            <a:ext cy="500272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76577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Логическая память «вечна»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Моторная память долговременна при условии повторяемости действий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Если нет возможности воспроизвести моторный навык, необходима подсказка (вспомнить можно по последовательному фото- или видеоряду)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Физическое развитие ребенка</a:t>
            </a:r>
          </a:p>
        </p:txBody>
      </p:sp>
      <p:sp>
        <p:nvSpPr>
          <p:cNvPr id="140" name="Shape 140"/>
          <p:cNvSpPr/>
          <p:nvPr/>
        </p:nvSpPr>
        <p:spPr>
          <a:xfrm>
            <a:off y="1778000" x="857250"/>
            <a:ext cy="5037650" cx="3788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41" name="Shape 141"/>
          <p:cNvSpPr/>
          <p:nvPr/>
        </p:nvSpPr>
        <p:spPr>
          <a:xfrm>
            <a:off y="2603500" x="5164650"/>
            <a:ext cy="3376074" cx="4487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/>
          <p:nvPr/>
        </p:nvSpPr>
        <p:spPr>
          <a:xfrm>
            <a:off y="52900" x="0"/>
            <a:ext cy="6963824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27" name="Shape 27"/>
          <p:cNvSpPr txBox="1"/>
          <p:nvPr>
            <p:ph type="title"/>
          </p:nvPr>
        </p:nvSpPr>
        <p:spPr>
          <a:xfrm>
            <a:off y="356300" x="610300"/>
            <a:ext cy="1787643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rtl="0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Кафедра педиатрии педиатрического факультета</a:t>
            </a:r>
          </a:p>
        </p:txBody>
      </p:sp>
      <p:sp>
        <p:nvSpPr>
          <p:cNvPr id="28" name="Shape 28"/>
          <p:cNvSpPr txBox="1"/>
          <p:nvPr/>
        </p:nvSpPr>
        <p:spPr>
          <a:xfrm>
            <a:off y="2035525" x="578550"/>
            <a:ext cy="500272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rtl="0" lvl="0" marR="0" indent="-276577" marL="381000">
              <a:lnSpc>
                <a:spcPct val="119922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Преподавание со 2 по 6 курс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Уход за здоровым и больным ребенком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Пропедевтика детских болезней</a:t>
            </a:r>
          </a:p>
          <a:p>
            <a:pPr algn="l" rtl="0" lvl="0" marR="0" indent="-276577" marL="381000">
              <a:lnSpc>
                <a:spcPct val="119922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8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Болезни детей раннего и старшего возраста</a:t>
            </a:r>
          </a:p>
          <a:p>
            <a:pPr algn="l" rtl="0" lvl="1" marR="0" indent="-198966" marL="762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1449"/>
              <a:buFont typeface="Courier New"/>
              <a:buChar char="o"/>
            </a:pPr>
            <a:r>
              <a:rPr sz="2333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Неонатология</a:t>
            </a:r>
          </a:p>
          <a:p>
            <a:pPr algn="l" rtl="0" lvl="1" marR="0" indent="-198966" marL="762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1449"/>
              <a:buFont typeface="Courier New"/>
              <a:buChar char="o"/>
            </a:pPr>
            <a:r>
              <a:rPr sz="2333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Гематология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y="356300" x="610300"/>
            <a:ext cy="1787649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Кафедра педиатрии педиатрического факультета</a:t>
            </a:r>
          </a:p>
        </p:txBody>
      </p:sp>
      <p:sp>
        <p:nvSpPr>
          <p:cNvPr id="147" name="Shape 147"/>
          <p:cNvSpPr/>
          <p:nvPr/>
        </p:nvSpPr>
        <p:spPr>
          <a:xfrm>
            <a:off y="2222475" x="1894400"/>
            <a:ext cy="5037650" cx="65405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10" fill="hold" presetSubtype="0" presetClass="entr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/>
          <p:nvPr/>
        </p:nvSpPr>
        <p:spPr>
          <a:xfrm>
            <a:off y="10575" x="0"/>
            <a:ext cy="7545899" cx="10160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34" name="Shape 34"/>
          <p:cNvSpPr txBox="1"/>
          <p:nvPr>
            <p:ph type="title"/>
          </p:nvPr>
        </p:nvSpPr>
        <p:spPr>
          <a:xfrm>
            <a:off y="356300" x="610300"/>
            <a:ext cy="1787649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Зачем нужны инновации в преподавании?</a:t>
            </a:r>
          </a:p>
        </p:txBody>
      </p:sp>
      <p:sp>
        <p:nvSpPr>
          <p:cNvPr id="35" name="Shape 35"/>
          <p:cNvSpPr txBox="1"/>
          <p:nvPr/>
        </p:nvSpPr>
        <p:spPr>
          <a:xfrm>
            <a:off y="2035525" x="657925"/>
            <a:ext cy="500272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76577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Вызвать интерес студентов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Помочь запомнить материал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Повысить выживаемость знаний</a:t>
            </a:r>
          </a:p>
          <a:p>
            <a:r>
              <a:t/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Помочь сохранить материал для преподавания в дальнейшем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y="356300" x="610300"/>
            <a:ext cy="1787649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Логическое и образное мышление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y="2194275" x="578550"/>
            <a:ext cy="5002725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76577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Слуховая память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Зрительная память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Моторная память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Логическая память</a:t>
            </a:r>
          </a:p>
          <a:p>
            <a:r>
              <a:t/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Не используем все возможности памяти обучающихся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356300" x="610300"/>
            <a:ext cy="1787649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Сочетание разных видов памяти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y="1829150" x="610300"/>
            <a:ext cy="5418999" cx="9015574"/>
          </a:xfrm>
          <a:prstGeom prst="rect">
            <a:avLst/>
          </a:prstGeom>
        </p:spPr>
        <p:txBody>
          <a:bodyPr bIns="38100" rIns="38100" lIns="38100" tIns="38100" anchor="t" anchorCtr="0">
            <a:noAutofit/>
          </a:bodyPr>
          <a:lstStyle/>
          <a:p>
            <a:pPr algn="l" lvl="0" marR="0" indent="-276577" marL="381000">
              <a:lnSpc>
                <a:spcPct val="119921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Чтение лекций: слуховая + зрительная память </a:t>
            </a:r>
          </a:p>
          <a:p>
            <a:pPr algn="l" lvl="1" marR="0" indent="-248355" marL="762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доска и мел -&gt; слайды -&gt; пленки -&gt; презентации; демонстрация больных, кинофильмы -&gt; видеофильмы</a:t>
            </a:r>
          </a:p>
          <a:p>
            <a:pPr algn="l" lvl="0" marR="0" indent="-276577" marL="381000">
              <a:lnSpc>
                <a:spcPct val="119921"/>
              </a:lnSpc>
              <a:spcBef>
                <a:spcPts val="635"/>
              </a:spcBef>
              <a:spcAft>
                <a:spcPts val="0"/>
              </a:spcAft>
              <a:buClr>
                <a:srgbClr val="333399"/>
              </a:buClr>
              <a:buSzPct val="164609"/>
              <a:buFont typeface="Arial"/>
              <a:buChar char="•"/>
            </a:pPr>
            <a:r>
              <a:rPr sz="3555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Практические занятия: возможно использование всех видов памяти</a:t>
            </a:r>
          </a:p>
          <a:p>
            <a:pPr algn="l" lvl="1" marR="0" indent="-248355" marL="762000">
              <a:lnSpc>
                <a:spcPct val="120089"/>
              </a:lnSpc>
              <a:spcBef>
                <a:spcPts val="563"/>
              </a:spcBef>
              <a:spcAft>
                <a:spcPts val="0"/>
              </a:spcAft>
              <a:buClr>
                <a:srgbClr val="333399"/>
              </a:buClr>
              <a:buSzPct val="100358"/>
              <a:buFont typeface="Courier New"/>
              <a:buChar char="o"/>
            </a:pPr>
            <a:r>
              <a:rPr sz="3111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аускультация (С), осмотр больного (З), выполнение манипуляций (М), этапы диагностики (Л)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Heart Sound</a:t>
            </a:r>
          </a:p>
        </p:txBody>
      </p:sp>
      <p:sp>
        <p:nvSpPr>
          <p:cNvPr id="53" name="Shape 53"/>
          <p:cNvSpPr/>
          <p:nvPr/>
        </p:nvSpPr>
        <p:spPr>
          <a:xfrm>
            <a:off y="1661575" x="1820325"/>
            <a:ext cy="4370900" cx="6519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4" name="Shape 54"/>
          <p:cNvSpPr/>
          <p:nvPr/>
        </p:nvSpPr>
        <p:spPr>
          <a:xfrm>
            <a:off y="4201575" x="1820325"/>
            <a:ext cy="2317724" cx="6519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Heart Sound</a:t>
            </a:r>
          </a:p>
        </p:txBody>
      </p:sp>
      <p:sp>
        <p:nvSpPr>
          <p:cNvPr id="60" name="Shape 60"/>
          <p:cNvSpPr/>
          <p:nvPr/>
        </p:nvSpPr>
        <p:spPr>
          <a:xfrm>
            <a:off y="1661575" x="1820325"/>
            <a:ext cy="2233075" cx="651932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1" name="Shape 61"/>
          <p:cNvSpPr/>
          <p:nvPr/>
        </p:nvSpPr>
        <p:spPr>
          <a:xfrm>
            <a:off y="4519075" x="1820325"/>
            <a:ext cy="2233075" cx="6519325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Эхокардиография</a:t>
            </a:r>
          </a:p>
        </p:txBody>
      </p:sp>
      <p:sp>
        <p:nvSpPr>
          <p:cNvPr id="67" name="Shape 67"/>
          <p:cNvSpPr/>
          <p:nvPr/>
        </p:nvSpPr>
        <p:spPr>
          <a:xfrm>
            <a:off y="1778000" x="1725075"/>
            <a:ext cy="5037650" cx="6709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y="356300" x="610300"/>
            <a:ext cy="1243874" cx="9015574"/>
          </a:xfrm>
          <a:prstGeom prst="rect">
            <a:avLst/>
          </a:prstGeom>
        </p:spPr>
        <p:txBody>
          <a:bodyPr bIns="38100" rIns="38100" lIns="38100" tIns="38100" anchor="ctr" anchorCtr="0">
            <a:noAutofit/>
          </a:bodyPr>
          <a:lstStyle/>
          <a:p>
            <a:pPr algn="ctr" marR="0" indent="0" marL="0">
              <a:lnSpc>
                <a:spcPct val="1198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4888" lang="en-US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ЭхоДоКГ плода</a:t>
            </a:r>
          </a:p>
        </p:txBody>
      </p:sp>
      <p:sp>
        <p:nvSpPr>
          <p:cNvPr id="73" name="Shape 73"/>
          <p:cNvSpPr/>
          <p:nvPr/>
        </p:nvSpPr>
        <p:spPr>
          <a:xfrm>
            <a:off y="1778000" x="1725075"/>
            <a:ext cy="5037650" cx="67098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